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6" r:id="rId1"/>
  </p:sldMasterIdLst>
  <p:notesMasterIdLst>
    <p:notesMasterId r:id="rId8"/>
  </p:notesMasterIdLst>
  <p:handoutMasterIdLst>
    <p:handoutMasterId r:id="rId9"/>
  </p:handoutMasterIdLst>
  <p:sldIdLst>
    <p:sldId id="264" r:id="rId2"/>
    <p:sldId id="263" r:id="rId3"/>
    <p:sldId id="265" r:id="rId4"/>
    <p:sldId id="261" r:id="rId5"/>
    <p:sldId id="262" r:id="rId6"/>
    <p:sldId id="266" r:id="rId7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800000"/>
    <a:srgbClr val="7F7F7F"/>
    <a:srgbClr val="2F609A"/>
    <a:srgbClr val="E8EEF7"/>
    <a:srgbClr val="CDDCEF"/>
    <a:srgbClr val="3191D3"/>
    <a:srgbClr val="333399"/>
    <a:srgbClr val="B61644"/>
    <a:srgbClr val="590D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9" autoAdjust="0"/>
    <p:restoredTop sz="94660"/>
  </p:normalViewPr>
  <p:slideViewPr>
    <p:cSldViewPr>
      <p:cViewPr varScale="1">
        <p:scale>
          <a:sx n="75" d="100"/>
          <a:sy n="75" d="100"/>
        </p:scale>
        <p:origin x="1668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AEECBC0-831F-46E7-8730-47BD0D8E2C05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3B8289-9764-4D70-81DF-27F04450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49840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59FE40F-0556-4555-9CF5-96633BFC176C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AA12A4-2A4E-4E03-A12C-07DE4A618B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906163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4273A07-E60C-4443-B469-D025BC7EEEB3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7653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mtClean="0">
                <a:latin typeface="Arial" panose="020B0604020202020204" pitchFamily="34" charset="0"/>
              </a:rPr>
              <a:t>Проект оформления презентации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977F-2504-E741-85B4-8F01994E1F25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03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F351F-53B1-3B4C-8CD4-15B0457E8E3F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47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E8F6-4F69-E448-82E4-3FF8C30628E4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62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BAD4-EC93-8B4C-97AE-9AB5F3271B19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09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050E-E079-6441-81E7-806D30677343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5477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30AF-FFB7-DE42-B481-AAC2589869DA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554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1E6046-B04F-4E4A-ACAC-D732BB131FA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37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02E455-F5CA-4C6E-9C5F-6A56B3467DA3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5857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15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A665B-3E08-472D-A56E-53E9843F8A2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8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62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4E99CDA-A299-411F-8A2E-91C7F981817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59010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80ACBC70-C9CF-4EFB-9AE5-AC7ED6A0285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97937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122813B6-1FAD-45A8-B8A3-6F0E95C0A32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5403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81FD9-6232-4A94-BFE9-C108699433E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6003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DB90-FF7E-5041-AB9F-1BC0957AB829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8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DBD1D-0A7F-4E18-9F24-54F118E56F3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2875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BA9B4EED-1E48-42C3-AF9D-1E7946B0B6E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444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32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79" r:id="rId13"/>
    <p:sldLayoutId id="2147484080" r:id="rId14"/>
    <p:sldLayoutId id="2147484081" r:id="rId15"/>
    <p:sldLayoutId id="2147484082" r:id="rId16"/>
    <p:sldLayoutId id="214748408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coomet.org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318668" y="78976"/>
            <a:ext cx="403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КООМЕТ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11-12 апреля 2018 </a:t>
            </a:r>
            <a:r>
              <a:rPr lang="ru-RU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</a:t>
            </a:r>
            <a:b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</a:b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Босния и Герцеговина</a:t>
            </a:r>
            <a:endParaRPr lang="ru-RU" altLang="ru-RU" sz="16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26632" name="TextBox 1"/>
          <p:cNvSpPr txBox="1">
            <a:spLocks noChangeArrowheads="1"/>
          </p:cNvSpPr>
          <p:nvPr/>
        </p:nvSpPr>
        <p:spPr bwMode="auto">
          <a:xfrm>
            <a:off x="-40704" y="1700808"/>
            <a:ext cx="9154693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>
              <a:buNone/>
            </a:pPr>
            <a: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О </a:t>
            </a:r>
            <a: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р</a:t>
            </a:r>
            <a: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езультатах </a:t>
            </a:r>
            <a:r>
              <a:rPr 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заседания </a:t>
            </a:r>
            <a:r>
              <a:rPr 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Рабочей Группы при Совете Президента КООМЕТ </a:t>
            </a:r>
            <a:r>
              <a:rPr 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по </a:t>
            </a:r>
            <a:r>
              <a:rPr 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вопросам информационных ресурсов КООМЕТ </a:t>
            </a:r>
          </a:p>
          <a:p>
            <a:pPr algn="ctr">
              <a:buNone/>
            </a:pPr>
            <a:r>
              <a:rPr lang="ru-RU" sz="2400" b="1" dirty="0">
                <a:solidFill>
                  <a:srgbClr val="000099"/>
                </a:solidFill>
                <a:latin typeface="Arial Narrow" panose="020B0606020202030204" pitchFamily="34" charset="0"/>
              </a:rPr>
              <a:t>12-13 марта 2018 г., ПТБ, </a:t>
            </a:r>
            <a:r>
              <a:rPr lang="ru-RU" sz="2400" b="1" dirty="0" err="1">
                <a:solidFill>
                  <a:srgbClr val="000099"/>
                </a:solidFill>
                <a:latin typeface="Arial Narrow" panose="020B0606020202030204" pitchFamily="34" charset="0"/>
              </a:rPr>
              <a:t>Брауншвейг</a:t>
            </a:r>
            <a:r>
              <a:rPr lang="ru-RU" sz="2400" b="1" dirty="0">
                <a:solidFill>
                  <a:srgbClr val="000099"/>
                </a:solidFill>
                <a:latin typeface="Arial Narrow" panose="020B0606020202030204" pitchFamily="34" charset="0"/>
              </a:rPr>
              <a:t>, </a:t>
            </a:r>
            <a:r>
              <a:rPr lang="ru-RU" sz="24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Германия</a:t>
            </a:r>
            <a:endParaRPr lang="ru-RU" sz="2400" b="1" dirty="0">
              <a:solidFill>
                <a:srgbClr val="000099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4932040" y="78475"/>
            <a:ext cx="3653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600" b="1" dirty="0">
                <a:solidFill>
                  <a:srgbClr val="800000"/>
                </a:solidFill>
                <a:latin typeface="Arial" panose="020B0604020202020204" pitchFamily="34" charset="0"/>
              </a:rPr>
              <a:t>COOMET Committee meeting</a:t>
            </a:r>
            <a:endParaRPr lang="ru-RU" altLang="ru-RU" sz="1600" b="1" dirty="0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11-12 </a:t>
            </a:r>
            <a:r>
              <a:rPr lang="en-US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600" b="1" dirty="0">
                <a:solidFill>
                  <a:srgbClr val="800000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600" b="1" dirty="0" err="1" smtClean="0">
                <a:solidFill>
                  <a:srgbClr val="800000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572000" y="180000"/>
            <a:ext cx="0" cy="360000"/>
          </a:xfrm>
          <a:prstGeom prst="line">
            <a:avLst/>
          </a:prstGeom>
          <a:ln w="254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0" y="378497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000" b="1" dirty="0" smtClean="0">
                <a:solidFill>
                  <a:srgbClr val="800000"/>
                </a:solidFill>
                <a:latin typeface="Arial Narrow" panose="020B0606020202030204" pitchFamily="34" charset="0"/>
              </a:rPr>
              <a:t>About results  </a:t>
            </a:r>
            <a:r>
              <a:rPr lang="en-US" sz="3000" b="1" dirty="0" smtClean="0">
                <a:solidFill>
                  <a:srgbClr val="800000"/>
                </a:solidFill>
                <a:latin typeface="Arial Narrow" panose="020B0606020202030204" pitchFamily="34" charset="0"/>
              </a:rPr>
              <a:t>the </a:t>
            </a:r>
            <a:r>
              <a:rPr lang="en-US" sz="3000" b="1" dirty="0">
                <a:solidFill>
                  <a:srgbClr val="800000"/>
                </a:solidFill>
                <a:latin typeface="Arial Narrow" panose="020B0606020202030204" pitchFamily="34" charset="0"/>
              </a:rPr>
              <a:t>meeting of Working Group </a:t>
            </a:r>
            <a:r>
              <a:rPr lang="en-US" sz="3000" b="1" dirty="0" smtClean="0">
                <a:solidFill>
                  <a:srgbClr val="800000"/>
                </a:solidFill>
                <a:latin typeface="Arial Narrow" panose="020B0606020202030204" pitchFamily="34" charset="0"/>
              </a:rPr>
              <a:t/>
            </a:r>
            <a:br>
              <a:rPr lang="en-US" sz="3000" b="1" dirty="0" smtClean="0">
                <a:solidFill>
                  <a:srgbClr val="800000"/>
                </a:solidFill>
                <a:latin typeface="Arial Narrow" panose="020B0606020202030204" pitchFamily="34" charset="0"/>
              </a:rPr>
            </a:br>
            <a:r>
              <a:rPr lang="en-US" sz="3000" b="1" dirty="0" smtClean="0">
                <a:solidFill>
                  <a:srgbClr val="800000"/>
                </a:solidFill>
                <a:latin typeface="Arial Narrow" panose="020B0606020202030204" pitchFamily="34" charset="0"/>
              </a:rPr>
              <a:t>under </a:t>
            </a:r>
            <a:r>
              <a:rPr lang="en-US" sz="3000" b="1" dirty="0">
                <a:solidFill>
                  <a:srgbClr val="800000"/>
                </a:solidFill>
                <a:latin typeface="Arial Narrow" panose="020B0606020202030204" pitchFamily="34" charset="0"/>
              </a:rPr>
              <a:t>COOMET President’s Council </a:t>
            </a:r>
            <a:br>
              <a:rPr lang="en-US" sz="3000" b="1" dirty="0">
                <a:solidFill>
                  <a:srgbClr val="800000"/>
                </a:solidFill>
                <a:latin typeface="Arial Narrow" panose="020B0606020202030204" pitchFamily="34" charset="0"/>
              </a:rPr>
            </a:br>
            <a:r>
              <a:rPr lang="en-US" sz="3000" b="1" dirty="0">
                <a:solidFill>
                  <a:srgbClr val="800000"/>
                </a:solidFill>
                <a:latin typeface="Arial Narrow" panose="020B0606020202030204" pitchFamily="34" charset="0"/>
              </a:rPr>
              <a:t>on questions of COOMET Informational Resources </a:t>
            </a:r>
            <a:endParaRPr lang="ru-RU" sz="3000" b="1" dirty="0">
              <a:solidFill>
                <a:srgbClr val="80000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en-US" sz="2400" dirty="0">
                <a:solidFill>
                  <a:srgbClr val="800000"/>
                </a:solidFill>
                <a:latin typeface="Arial Narrow" panose="020B0606020202030204" pitchFamily="34" charset="0"/>
              </a:rPr>
              <a:t>12–13 March 2018, PTB, </a:t>
            </a:r>
            <a:r>
              <a:rPr lang="en-US" sz="2400" dirty="0" err="1">
                <a:solidFill>
                  <a:srgbClr val="800000"/>
                </a:solidFill>
                <a:latin typeface="Arial Narrow" panose="020B0606020202030204" pitchFamily="34" charset="0"/>
              </a:rPr>
              <a:t>Braunschweig</a:t>
            </a:r>
            <a:r>
              <a:rPr lang="en-US" sz="2400" dirty="0">
                <a:solidFill>
                  <a:srgbClr val="800000"/>
                </a:solidFill>
                <a:latin typeface="Arial Narrow" panose="020B0606020202030204" pitchFamily="34" charset="0"/>
              </a:rPr>
              <a:t>, Germany</a:t>
            </a:r>
            <a:endParaRPr lang="ru-RU" sz="2400" dirty="0">
              <a:solidFill>
                <a:srgbClr val="800000"/>
              </a:solidFill>
              <a:latin typeface="Arial Narrow" panose="020B0606020202030204" pitchFamily="34" charset="0"/>
            </a:endParaRPr>
          </a:p>
          <a:p>
            <a:pPr algn="ctr">
              <a:spcBef>
                <a:spcPct val="0"/>
              </a:spcBef>
            </a:pPr>
            <a:endParaRPr lang="ru-RU" altLang="ru-RU" sz="3000" b="1" dirty="0">
              <a:solidFill>
                <a:srgbClr val="5B0B22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1633386" y="3701538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270000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515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4033" y="764704"/>
            <a:ext cx="8712968" cy="2862322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Отметить 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целесообразность создания и ведения единого информационного ресурса КООМЕТ под доменным именем </a:t>
            </a:r>
            <a:r>
              <a:rPr lang="en-US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</a:t>
            </a:r>
            <a:r>
              <a:rPr lang="ru-RU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2000" i="1" u="sng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coomet</a:t>
            </a:r>
            <a:r>
              <a:rPr lang="ru-RU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org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Отметить необходимость обеспечения функционирования портала (</a:t>
            </a:r>
            <a:r>
              <a:rPr lang="en-US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i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coomet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и сайта (</a:t>
            </a:r>
            <a:r>
              <a:rPr lang="en-US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</a:t>
            </a:r>
            <a:r>
              <a:rPr lang="ru-RU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2000" i="1" u="sng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coomet</a:t>
            </a:r>
            <a:r>
              <a:rPr lang="ru-RU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2000" i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org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до тех пор, пока не будет готов к работе новый единый информационный ресурс КООМЕТ.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Считать целесообразным завершить разработку проекта единого информационного ресурса КООМЕТ к  </a:t>
            </a:r>
            <a:r>
              <a:rPr lang="ru-RU" sz="20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концу 2019 году</a:t>
            </a:r>
            <a:r>
              <a:rPr lang="ru-RU" sz="20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48457" y="3717032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36020" y="3995678"/>
            <a:ext cx="8712968" cy="224676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the feasibility of creating and maintaining a single informational resource of COOMET under the domain name </a:t>
            </a:r>
            <a:r>
              <a:rPr lang="en-US" sz="2000" i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www.coomet.org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note the need to ensure the functioning of the portal (</a:t>
            </a:r>
            <a:r>
              <a:rPr lang="en-US" sz="2000" i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www.coomet.net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and the site (</a:t>
            </a:r>
            <a:r>
              <a:rPr lang="en-US" sz="2000" i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www.coomet.org)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until the new single informational resource of COOMET is ready for operation.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consider that it is expedient to complete the development of the project of a single informational resource of COOMET </a:t>
            </a:r>
            <a:r>
              <a:rPr lang="en-US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end of 2019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0734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РЕЗОЛЮЦИЯ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март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201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/ 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RESOLUTION </a:t>
            </a:r>
            <a:r>
              <a:rPr lang="en-US" b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(Mart 2018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):</a:t>
            </a:r>
            <a:endParaRPr lang="ru-RU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fik 0" descr="Logo_COOM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18" y="48963"/>
            <a:ext cx="1007106" cy="48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79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0734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РЕЗОЛЮЦИЯ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март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201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/ 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RESOLUTION </a:t>
            </a:r>
            <a:r>
              <a:rPr lang="en-US" b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(Mart 2018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):</a:t>
            </a:r>
            <a:endParaRPr lang="ru-RU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033" y="764704"/>
            <a:ext cx="8712968" cy="31700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Совету Президента КООМЕТ сформировать состав Рабочей группы по вопросу создания нового единого информационного ресурса КООМЕТ  (РГ-</a:t>
            </a:r>
            <a:r>
              <a:rPr lang="en-US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назначить Председателя РГ-</a:t>
            </a:r>
            <a:r>
              <a:rPr lang="en-US" sz="20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</a:t>
            </a:r>
            <a:r>
              <a:rPr lang="ru-RU" sz="20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(ответственного за разработку нового единого информационного ресурса КООМЕТ) на 28 заседании Комитета </a:t>
            </a:r>
            <a:r>
              <a:rPr lang="ru-RU" sz="20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КООМЕТ</a:t>
            </a:r>
            <a:endParaRPr lang="en-US" sz="2000" b="1" i="1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Просить Избранного Президента КООМЕТ организовать сбор предложений от Вице-президентов КООМЕТ о кандидатурах в состав РГ-</a:t>
            </a:r>
            <a:r>
              <a:rPr lang="en-US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28 заседания Комитета КООМЕТ.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48457" y="3717032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36020" y="3995678"/>
            <a:ext cx="8712968" cy="2862322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COOMET President’s Council to form the Working Group on the issue of creating a new single informational resource of the COOMET (WG-Web) and </a:t>
            </a:r>
            <a:r>
              <a:rPr lang="en-US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appoint the Chairman of the WG-Web (responsible for the development of a new single informational resource of COOMET) at the 28</a:t>
            </a:r>
            <a:r>
              <a:rPr lang="en-US" sz="2000" b="1" i="1" baseline="30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 of the COOMET Committee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ask the Elected COOMET President V. </a:t>
            </a:r>
            <a:r>
              <a:rPr lang="en-US" sz="2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Hurevich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(Belarus) to organize the collection of proposals from COOMET Vice-Presidents about candidatures for the WG-Web membership until the 28</a:t>
            </a:r>
            <a:r>
              <a:rPr lang="en-US" sz="2000" i="1" baseline="30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 of the COOMET Committee.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18" y="48963"/>
            <a:ext cx="1007106" cy="48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731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004" y="-52964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 </a:t>
            </a:r>
            <a: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вопрос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создания нового информационного</a:t>
            </a:r>
            <a: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ресурса КООМЕТ</a:t>
            </a:r>
            <a: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РГ</a:t>
            </a:r>
            <a:r>
              <a:rPr lang="en-US" sz="20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-Web)</a:t>
            </a:r>
            <a:endParaRPr lang="ru-RU" sz="2000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516" y="620688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612061"/>
              </p:ext>
            </p:extLst>
          </p:nvPr>
        </p:nvGraphicFramePr>
        <p:xfrm>
          <a:off x="251521" y="764705"/>
          <a:ext cx="8712967" cy="4804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19">
                  <a:extLst>
                    <a:ext uri="{9D8B030D-6E8A-4147-A177-3AD203B41FA5}">
                      <a16:colId xmlns:a16="http://schemas.microsoft.com/office/drawing/2014/main" val="63197791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6363533"/>
                    </a:ext>
                  </a:extLst>
                </a:gridCol>
                <a:gridCol w="5040560">
                  <a:extLst>
                    <a:ext uri="{9D8B030D-6E8A-4147-A177-3AD203B41FA5}">
                      <a16:colId xmlns:a16="http://schemas.microsoft.com/office/drawing/2014/main" val="2178148318"/>
                    </a:ext>
                  </a:extLst>
                </a:gridCol>
              </a:tblGrid>
              <a:tr h="21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Страна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Фамилия и имя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Статус в КООМЕТ, НМИ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619844"/>
                  </a:ext>
                </a:extLst>
              </a:tr>
              <a:tr h="647143"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БЕЛАРУСЬ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r>
                        <a:rPr lang="en-US" sz="1400" b="1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Надежда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ЛЯХОВА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Член ПК 4.2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«Информационные 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ресурсы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КООМЕТ»,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Национальный секретариат КООМЕТ в Беларуси, Секретариат ТК2,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БелГИМ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005942"/>
                  </a:ext>
                </a:extLst>
              </a:tr>
              <a:tr h="210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Мери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МУРАДЯН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БелГИМ, начальник ИТ-отдела</a:t>
                      </a:r>
                      <a:endParaRPr lang="ru-RU" sz="14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522410"/>
                  </a:ext>
                </a:extLst>
              </a:tr>
              <a:tr h="421335">
                <a:tc row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Германия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Петер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УЛЬБИГ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Вице-президент КООМЕТ,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Председатель ТК 2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«Законодательная метрология», 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РТВ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489827"/>
                  </a:ext>
                </a:extLst>
              </a:tr>
              <a:tr h="277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ru-RU" sz="1400" b="1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Моритц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АКЕРМАН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Национальный секретариат КООМЕТ в Германии, 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PTB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3311026"/>
                  </a:ext>
                </a:extLst>
              </a:tr>
              <a:tr h="393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r>
                        <a:rPr lang="en-US" sz="1400" b="1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Тобиас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ШАЕФЕР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Администратор портала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КООМЕТ,</a:t>
                      </a:r>
                      <a:r>
                        <a:rPr lang="ru-RU" sz="1400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PTB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4791158"/>
                  </a:ext>
                </a:extLst>
              </a:tr>
              <a:tr h="277347"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Россия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Сергей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КОМИССАРОВ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Руководитель Секретариата КООМЕТ,  ВНИИМС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7363915"/>
                  </a:ext>
                </a:extLst>
              </a:tr>
              <a:tr h="4921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Александр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ИВАНОВ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Член ПК 2.2, администратор сайта КООМЕТ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Руководитель группы ВНИИФТРИ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996465"/>
                  </a:ext>
                </a:extLst>
              </a:tr>
              <a:tr h="731928">
                <a:tc row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Украина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Павел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НЕЕЖМАКОВ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Вице-президент КООМЕТ, </a:t>
                      </a:r>
                      <a:b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Председатель ТК 4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«Информация 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обучение», 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Генеральный директор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ННЦ «Институт метрологии»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479367"/>
                  </a:ext>
                </a:extLst>
              </a:tr>
              <a:tr h="632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Юлия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БУНЯЕВА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Секретариат ТК4,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Национальный Секретариат КООМЕТ в Украине, </a:t>
                      </a:r>
                      <a:r>
                        <a:rPr lang="en-US" sz="140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40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40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ННЦ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«Институт метрологии»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8424354"/>
                  </a:ext>
                </a:extLst>
              </a:tr>
              <a:tr h="4921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</a:t>
                      </a:r>
                      <a:r>
                        <a:rPr lang="en-US" sz="1400" b="1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Андрей </a:t>
                      </a: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ЗАБЕЛЬСКИЙ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Член ПК 4.2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«Информационные 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ресурсы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КООМЕТ»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ННЦ 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«Институт метрологии»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653251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156352"/>
              </p:ext>
            </p:extLst>
          </p:nvPr>
        </p:nvGraphicFramePr>
        <p:xfrm>
          <a:off x="251521" y="5792408"/>
          <a:ext cx="8712967" cy="950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19">
                  <a:extLst>
                    <a:ext uri="{9D8B030D-6E8A-4147-A177-3AD203B41FA5}">
                      <a16:colId xmlns:a16="http://schemas.microsoft.com/office/drawing/2014/main" val="3029756926"/>
                    </a:ext>
                  </a:extLst>
                </a:gridCol>
                <a:gridCol w="5832648">
                  <a:extLst>
                    <a:ext uri="{9D8B030D-6E8A-4147-A177-3AD203B41FA5}">
                      <a16:colId xmlns:a16="http://schemas.microsoft.com/office/drawing/2014/main" val="1874557172"/>
                    </a:ext>
                  </a:extLst>
                </a:gridCol>
              </a:tblGrid>
              <a:tr h="198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Фамилия и имя</a:t>
                      </a:r>
                      <a:endParaRPr lang="ru-RU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Статус в КООМЕТ, НМИ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599077"/>
                  </a:ext>
                </a:extLst>
              </a:tr>
              <a:tr h="434135"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Анна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ЧУНОВКИНА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Председатель Объединенного комитета по эталонам,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Начальник отдела ВНИИМ 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0848738"/>
                  </a:ext>
                </a:extLst>
              </a:tr>
              <a:tr h="302990"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Наталья МУРАВСКАЯ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Председатель ТК Форума качества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907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97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61206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of Working Group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issue of creating 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single informational resource of the 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COOME</a:t>
            </a:r>
            <a:r>
              <a:rPr lang="en-US" sz="2000" i="1" dirty="0" smtClean="0">
                <a:solidFill>
                  <a:srgbClr val="C00000"/>
                </a:solidFill>
              </a:rPr>
              <a:t>T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b="1" i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(WG-Web)</a:t>
            </a:r>
            <a:endParaRPr lang="ru-RU" sz="2000" i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515" y="646679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131663"/>
              </p:ext>
            </p:extLst>
          </p:nvPr>
        </p:nvGraphicFramePr>
        <p:xfrm>
          <a:off x="251521" y="764705"/>
          <a:ext cx="8712967" cy="48749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19">
                  <a:extLst>
                    <a:ext uri="{9D8B030D-6E8A-4147-A177-3AD203B41FA5}">
                      <a16:colId xmlns:a16="http://schemas.microsoft.com/office/drawing/2014/main" val="631977912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6363533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2178148318"/>
                    </a:ext>
                  </a:extLst>
                </a:gridCol>
              </a:tblGrid>
              <a:tr h="2077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Country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 and name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in COOMET,</a:t>
                      </a:r>
                      <a:r>
                        <a:rPr lang="en-US" sz="1400" b="1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NMI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564" marR="16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619844"/>
                  </a:ext>
                </a:extLst>
              </a:tr>
              <a:tr h="634389"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cap="all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Belarus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</a:t>
                      </a:r>
                      <a:r>
                        <a:rPr lang="en-US" sz="1400" b="1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Nadezhda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AKHOVA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Member of SC 4.2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COOMET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Informational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Resources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Secretariat of TC 2, National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COOMET Secretariat in Belarus, </a:t>
                      </a:r>
                      <a:r>
                        <a:rPr lang="en-US" sz="14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BelGIM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005942"/>
                  </a:ext>
                </a:extLst>
              </a:tr>
              <a:tr h="298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ru-RU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Meri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MURADYAN 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BelGIM, Head of IT-department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522410"/>
                  </a:ext>
                </a:extLst>
              </a:tr>
              <a:tr h="415437">
                <a:tc row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germany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ru-RU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Peter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ULBIG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Vice-President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COOMET,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Chairperson of TC 2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Legal Metrology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РТВ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489827"/>
                  </a:ext>
                </a:extLst>
              </a:tr>
              <a:tr h="2718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 Moritz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CKERMANN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National COOMET Secretariat in Germany, PTB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3311026"/>
                  </a:ext>
                </a:extLst>
              </a:tr>
              <a:tr h="3852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 Tobias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SCHAEFER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COOMET Portal Administrator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PTB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4791158"/>
                  </a:ext>
                </a:extLst>
              </a:tr>
              <a:tr h="415437"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russia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 </a:t>
                      </a:r>
                      <a:r>
                        <a:rPr lang="ru-RU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Sergey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KOMISSAROV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Head of COOMET Secretariat,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VNIIMS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7363915"/>
                  </a:ext>
                </a:extLst>
              </a:tr>
              <a:tr h="4824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 </a:t>
                      </a:r>
                      <a:r>
                        <a:rPr lang="ru-RU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Alexandr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IVANOV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Head of SC 2.2, COOMET website administrator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Head of group VNI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TRI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996465"/>
                  </a:ext>
                </a:extLst>
              </a:tr>
              <a:tr h="770590">
                <a:tc row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cap="all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ukraine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 </a:t>
                      </a:r>
                      <a:r>
                        <a:rPr lang="ru-RU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Pavel</a:t>
                      </a: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NEYEZHMAKOV</a:t>
                      </a: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Vice-President of COOMET, </a:t>
                      </a:r>
                      <a:b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Chairperson of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 4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Information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Training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b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General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Director of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NSC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"Institute of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Metrology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479367"/>
                  </a:ext>
                </a:extLst>
              </a:tr>
              <a:tr h="4766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en-US" sz="1400" b="1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Yuliya</a:t>
                      </a: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BUNYAYEVA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Secretariat of TC 4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National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COOMET Secretariat in Ukraine,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NSC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Institute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Metrology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8424354"/>
                  </a:ext>
                </a:extLst>
              </a:tr>
              <a:tr h="4824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</a:t>
                      </a:r>
                      <a:r>
                        <a:rPr lang="en-US" sz="1400" b="1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Andrey 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ZABELSKY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Member of SC 4.2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COOMET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Informational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Resources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NSC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Institute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Metrology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653251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33736"/>
              </p:ext>
            </p:extLst>
          </p:nvPr>
        </p:nvGraphicFramePr>
        <p:xfrm>
          <a:off x="251521" y="5830047"/>
          <a:ext cx="8712967" cy="950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28392">
                  <a:extLst>
                    <a:ext uri="{9D8B030D-6E8A-4147-A177-3AD203B41FA5}">
                      <a16:colId xmlns:a16="http://schemas.microsoft.com/office/drawing/2014/main" val="3029756926"/>
                    </a:ext>
                  </a:extLst>
                </a:gridCol>
                <a:gridCol w="5184575">
                  <a:extLst>
                    <a:ext uri="{9D8B030D-6E8A-4147-A177-3AD203B41FA5}">
                      <a16:colId xmlns:a16="http://schemas.microsoft.com/office/drawing/2014/main" val="1874557172"/>
                    </a:ext>
                  </a:extLst>
                </a:gridCol>
              </a:tblGrid>
              <a:tr h="198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 and name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in COOMET,</a:t>
                      </a:r>
                      <a:r>
                        <a:rPr lang="en-US" sz="14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NMI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599077"/>
                  </a:ext>
                </a:extLst>
              </a:tr>
              <a:tr h="434135"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 Anna CHUNOVKINA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Chairperson of JCMS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Head of Department of VNIIM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0848738"/>
                  </a:ext>
                </a:extLst>
              </a:tr>
              <a:tr h="302990">
                <a:tc>
                  <a:txBody>
                    <a:bodyPr/>
                    <a:lstStyle/>
                    <a:p>
                      <a:pPr marL="0" lvl="0" indent="176213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  <a:tab pos="408305" algn="l"/>
                        </a:tabLs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4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Natalia</a:t>
                      </a:r>
                      <a:r>
                        <a:rPr lang="en-US" sz="1400" kern="1200" baseline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MURAVSKAYA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Chairperson of TC 3.1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1115" marR="311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907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19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0734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РЕЗОЛЮЦИЯ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март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201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/ 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RESOLUTION </a:t>
            </a:r>
            <a:r>
              <a:rPr lang="en-US" b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(Mart 2018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):</a:t>
            </a:r>
            <a:endParaRPr lang="ru-RU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033" y="620688"/>
            <a:ext cx="8712968" cy="31700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Считать 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необходимым разработку Технического задания на создание  единого информационного ресурса КООМЕТ.</a:t>
            </a:r>
          </a:p>
          <a:p>
            <a: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исполнения – </a:t>
            </a:r>
            <a:r>
              <a:rPr lang="ru-RU" sz="20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сентября 2018 г.</a:t>
            </a:r>
            <a:endParaRPr lang="ru-RU" sz="2000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Просить Председателя ТК 4 "Информация и обучение" П.И. </a:t>
            </a:r>
            <a:r>
              <a:rPr lang="ru-RU" sz="2000" i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Неежмакова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(Украина) организовать разработку проекта документа КООМЕТ по ведению единого информационного ресурса КООМЕТ  с учетом требований Технического задания на создание единого информационного ресурса КООМЕТ.</a:t>
            </a:r>
          </a:p>
          <a:p>
            <a:r>
              <a:rPr lang="en-US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20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исполнения – </a:t>
            </a:r>
            <a:r>
              <a:rPr lang="ru-RU" sz="20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ноября 2018 г.</a:t>
            </a:r>
            <a:endParaRPr lang="ru-RU" sz="2000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48457" y="3573016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36020" y="3645024"/>
            <a:ext cx="8712968" cy="347787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it is necessary to develop the Technical task for the creation of a single information resource of COOMET.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Period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execution – </a:t>
            </a:r>
            <a:r>
              <a:rPr lang="en-US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1, 2018.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ask the chairperson of TC 4 "Information and Training" P. </a:t>
            </a:r>
            <a:r>
              <a:rPr lang="en-US" sz="2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Neyezhmakov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(Ukraine) to organize the development of the Draft of COOMET document on maintaining a single electronic informational resource of COOMET taking into account the requirements of the Technical task for the creation of a single information resource of COOMET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Period 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execution – </a:t>
            </a:r>
            <a:r>
              <a:rPr lang="en-US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 1, 2018.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2000" dirty="0"/>
          </a:p>
        </p:txBody>
      </p:sp>
      <p:pic>
        <p:nvPicPr>
          <p:cNvPr id="10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18" y="48963"/>
            <a:ext cx="1007106" cy="48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52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1680</TotalTime>
  <Words>931</Words>
  <Application>Microsoft Office PowerPoint</Application>
  <PresentationFormat>Экран (4:3)</PresentationFormat>
  <Paragraphs>111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Arial</vt:lpstr>
      <vt:lpstr>Arial Narrow</vt:lpstr>
      <vt:lpstr>Calibri</vt:lpstr>
      <vt:lpstr>Century Gothic</vt:lpstr>
      <vt:lpstr>Tahoma</vt:lpstr>
      <vt:lpstr>Times New Roman</vt:lpstr>
      <vt:lpstr>Wingdings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ARSAGERA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Борис</dc:creator>
  <cp:lastModifiedBy>GVL</cp:lastModifiedBy>
  <cp:revision>235</cp:revision>
  <cp:lastPrinted>2017-04-22T12:10:44Z</cp:lastPrinted>
  <dcterms:created xsi:type="dcterms:W3CDTF">2013-02-15T12:25:49Z</dcterms:created>
  <dcterms:modified xsi:type="dcterms:W3CDTF">2018-04-11T08:42:11Z</dcterms:modified>
</cp:coreProperties>
</file>